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9" r:id="rId2"/>
    <p:sldId id="285" r:id="rId3"/>
    <p:sldId id="290" r:id="rId4"/>
    <p:sldId id="287" r:id="rId5"/>
    <p:sldId id="289" r:id="rId6"/>
    <p:sldId id="292" r:id="rId7"/>
    <p:sldId id="293" r:id="rId8"/>
    <p:sldId id="294" r:id="rId9"/>
    <p:sldId id="295" r:id="rId10"/>
    <p:sldId id="296" r:id="rId11"/>
    <p:sldId id="300" r:id="rId12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1BBB8-3768-4E0E-8832-0A57789E14FF}" type="datetimeFigureOut">
              <a:rPr lang="en-GB" smtClean="0"/>
              <a:t>15/05/2018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355DF-C148-4CEB-85A2-A8AD4227A2C0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2550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EB7E5-0205-4DE4-84CC-4748F04BF1CC}" type="datetimeFigureOut">
              <a:rPr lang="en-US" smtClean="0"/>
              <a:t>5/15/2018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EBF2B7-5D26-49DE-90B0-1F0CC1947CD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037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844824"/>
            <a:ext cx="712656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3568" y="3573016"/>
            <a:ext cx="7128792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7277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8096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124745"/>
            <a:ext cx="7283152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00807"/>
            <a:ext cx="7283152" cy="45237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2280" y="6560259"/>
            <a:ext cx="648072" cy="1961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112F3AA7-8D1D-4094-95D7-0F0AD16921C5}" type="slidenum">
              <a:rPr lang="fr-FR" smtClean="0"/>
              <a:pPr/>
              <a:t>‹Nr.›</a:t>
            </a:fld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7956376" y="0"/>
            <a:ext cx="1187624" cy="6858000"/>
          </a:xfrm>
          <a:prstGeom prst="rect">
            <a:avLst/>
          </a:prstGeom>
          <a:solidFill>
            <a:srgbClr val="004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Picture 2" descr="P:\1_En cours\Sites\Shutterstock photos\web\precision_measurement_to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60648"/>
            <a:ext cx="900000" cy="6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P:\1_En cours\Sites\Shutterstock photos\web\tanker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900000" cy="65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515476"/>
            <a:ext cx="900000" cy="69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P:\1_En cours\Sites\Shutterstock photos\web\medica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3717032"/>
            <a:ext cx="900000" cy="6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P:\1_En cours\Sites\Shutterstock photos\web\blood-pressur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4843799"/>
            <a:ext cx="900000" cy="60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P:\1_En cours\Sites\Shutterstock photos\web\gold_scale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923694"/>
            <a:ext cx="900000" cy="6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371"/>
            <a:ext cx="934349" cy="934349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445416" y="315159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rgbClr val="0070C0"/>
                </a:solidFill>
              </a:rPr>
              <a:t>OIML</a:t>
            </a:r>
            <a:r>
              <a:rPr lang="en-GB" sz="3200" baseline="0" dirty="0">
                <a:solidFill>
                  <a:srgbClr val="0070C0"/>
                </a:solidFill>
              </a:rPr>
              <a:t> Certification System (OIML-CS)</a:t>
            </a:r>
          </a:p>
        </p:txBody>
      </p:sp>
      <p:sp>
        <p:nvSpPr>
          <p:cNvPr id="16" name="TextBox 15"/>
          <p:cNvSpPr txBox="1"/>
          <p:nvPr userDrawn="1"/>
        </p:nvSpPr>
        <p:spPr>
          <a:xfrm>
            <a:off x="3563888" y="6519827"/>
            <a:ext cx="1268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OIML-CS Seminar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395536" y="6519826"/>
            <a:ext cx="13962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Moscow,</a:t>
            </a:r>
            <a:r>
              <a:rPr lang="en-GB" sz="1200" baseline="0" dirty="0">
                <a:solidFill>
                  <a:srgbClr val="FF0000"/>
                </a:solidFill>
              </a:rPr>
              <a:t> May 2018</a:t>
            </a:r>
            <a:endParaRPr lang="en-GB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42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hyperlink" Target="http://www.google.nl/url?sa=i&amp;rct=j&amp;q=&amp;esrc=s&amp;source=images&amp;cd=&amp;cad=rja&amp;uact=8&amp;ved=0ahUKEwihrbijgrDTAhVQLVAKHZAXBK8QjRwIBw&amp;url=http://maritimetechnology.nl/projecten/miip-internet-things/&amp;psig=AFQjCNFTUlu5drP1svg03zFb_T2DN6OStA&amp;ust=149267404115058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hyperlink" Target="http://www.google.nl/url?sa=i&amp;rct=j&amp;q=&amp;esrc=s&amp;source=images&amp;cd=&amp;cad=rja&amp;uact=8&amp;ved=0ahUKEwj--4nGgrDTAhUPJVAKHWNVDtIQjRwIBw&amp;url=http://www.projectsucces.nl/nieuws/big-data-een-te-grote-hap/&amp;psig=AFQjCNFt_1x2BVhbJ6FVDhEr1_n8e-HeHQ&amp;ust=149267411495691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iml.org/" TargetMode="External"/><Relationship Id="rId2" Type="http://schemas.openxmlformats.org/officeDocument/2006/relationships/hyperlink" Target="mailto:paul.dixon@oiml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126560" cy="1470025"/>
          </a:xfrm>
        </p:spPr>
        <p:txBody>
          <a:bodyPr/>
          <a:lstStyle/>
          <a:p>
            <a:r>
              <a:rPr lang="en-US" dirty="0"/>
              <a:t>Test Laboratories Forum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1</a:t>
            </a:fld>
            <a:endParaRPr lang="fr-FR"/>
          </a:p>
        </p:txBody>
      </p:sp>
      <p:sp>
        <p:nvSpPr>
          <p:cNvPr id="7" name="Subtitle 2"/>
          <p:cNvSpPr>
            <a:spLocks noGrp="1"/>
          </p:cNvSpPr>
          <p:nvPr>
            <p:ph type="subTitle" idx="1"/>
          </p:nvPr>
        </p:nvSpPr>
        <p:spPr>
          <a:xfrm>
            <a:off x="640769" y="3212976"/>
            <a:ext cx="7128792" cy="2850455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chemeClr val="tx1"/>
                </a:solidFill>
              </a:rPr>
              <a:t>COOMET </a:t>
            </a:r>
            <a:r>
              <a:rPr lang="fr-FR" sz="2800" dirty="0" err="1">
                <a:solidFill>
                  <a:schemeClr val="tx1"/>
                </a:solidFill>
              </a:rPr>
              <a:t>Seminar</a:t>
            </a:r>
            <a:r>
              <a:rPr lang="fr-FR" sz="2800" dirty="0">
                <a:solidFill>
                  <a:schemeClr val="tx1"/>
                </a:solidFill>
              </a:rPr>
              <a:t> </a:t>
            </a:r>
          </a:p>
          <a:p>
            <a:r>
              <a:rPr lang="fr-FR" sz="2800" dirty="0">
                <a:solidFill>
                  <a:schemeClr val="tx1"/>
                </a:solidFill>
              </a:rPr>
              <a:t>OIML Certification System (OIML-CS)</a:t>
            </a:r>
          </a:p>
          <a:p>
            <a:r>
              <a:rPr lang="fr-FR" sz="2400" dirty="0">
                <a:solidFill>
                  <a:schemeClr val="tx1"/>
                </a:solidFill>
              </a:rPr>
              <a:t>Moscow, </a:t>
            </a:r>
            <a:r>
              <a:rPr lang="fr-FR" sz="2400" dirty="0" err="1">
                <a:solidFill>
                  <a:schemeClr val="tx1"/>
                </a:solidFill>
              </a:rPr>
              <a:t>Russian</a:t>
            </a:r>
            <a:r>
              <a:rPr lang="fr-FR" sz="2400" dirty="0">
                <a:solidFill>
                  <a:schemeClr val="tx1"/>
                </a:solidFill>
              </a:rPr>
              <a:t> </a:t>
            </a:r>
            <a:r>
              <a:rPr lang="fr-FR" sz="2400" dirty="0" err="1">
                <a:solidFill>
                  <a:schemeClr val="tx1"/>
                </a:solidFill>
              </a:rPr>
              <a:t>Federation</a:t>
            </a:r>
            <a:r>
              <a:rPr lang="fr-FR" sz="2400" dirty="0">
                <a:solidFill>
                  <a:schemeClr val="tx1"/>
                </a:solidFill>
              </a:rPr>
              <a:t>, May 2018</a:t>
            </a:r>
          </a:p>
          <a:p>
            <a:endParaRPr lang="fr-FR" sz="2800" dirty="0">
              <a:solidFill>
                <a:schemeClr val="tx1"/>
              </a:solidFill>
            </a:endParaRPr>
          </a:p>
          <a:p>
            <a:r>
              <a:rPr lang="fr-FR" sz="2000" dirty="0">
                <a:solidFill>
                  <a:schemeClr val="tx1"/>
                </a:solidFill>
              </a:rPr>
              <a:t>Paul Dixon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BIML Assistant </a:t>
            </a:r>
            <a:r>
              <a:rPr lang="fr-FR" sz="2000" dirty="0" err="1">
                <a:solidFill>
                  <a:schemeClr val="tx1"/>
                </a:solidFill>
              </a:rPr>
              <a:t>Director</a:t>
            </a:r>
            <a:endParaRPr lang="fr-F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9386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b="1" dirty="0"/>
              <a:t>SMART METERS (OIML R46)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  <a:p>
            <a:pPr>
              <a:buNone/>
            </a:pPr>
            <a:endParaRPr lang="nl-NL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10</a:t>
            </a:fld>
            <a:endParaRPr lang="fr-FR"/>
          </a:p>
        </p:txBody>
      </p:sp>
      <p:pic>
        <p:nvPicPr>
          <p:cNvPr id="5" name="Picture 2" descr="Afbeeldingsresultaat voor internet of thing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232" y="1861180"/>
            <a:ext cx="2808312" cy="2480069"/>
          </a:xfrm>
          <a:prstGeom prst="rect">
            <a:avLst/>
          </a:prstGeom>
          <a:noFill/>
        </p:spPr>
      </p:pic>
      <p:pic>
        <p:nvPicPr>
          <p:cNvPr id="6" name="Picture 4" descr="Afbeeldingsresultaat voor big data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5897" y="1700807"/>
            <a:ext cx="3096696" cy="2643206"/>
          </a:xfrm>
          <a:prstGeom prst="rect">
            <a:avLst/>
          </a:prstGeom>
          <a:noFill/>
        </p:spPr>
      </p:pic>
      <p:pic>
        <p:nvPicPr>
          <p:cNvPr id="1028" name="Picture 4" descr="Afbeeldingsresultaat voor electricity hom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549" y="4603187"/>
            <a:ext cx="3600400" cy="209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fbeeldingsresultaat voor smart met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35360" y="4186026"/>
            <a:ext cx="522778" cy="57238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646507" y="4615198"/>
            <a:ext cx="1975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Penetration testing</a:t>
            </a:r>
          </a:p>
        </p:txBody>
      </p:sp>
      <p:cxnSp>
        <p:nvCxnSpPr>
          <p:cNvPr id="14" name="Elbow Connector 13"/>
          <p:cNvCxnSpPr>
            <a:stCxn id="11" idx="1"/>
          </p:cNvCxnSpPr>
          <p:nvPr/>
        </p:nvCxnSpPr>
        <p:spPr>
          <a:xfrm rot="10800000">
            <a:off x="4390395" y="4615198"/>
            <a:ext cx="1256113" cy="18466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0305" y="4615198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Metrological testing</a:t>
            </a:r>
          </a:p>
        </p:txBody>
      </p:sp>
      <p:cxnSp>
        <p:nvCxnSpPr>
          <p:cNvPr id="16" name="Elbow Connector 15"/>
          <p:cNvCxnSpPr>
            <a:stCxn id="18" idx="3"/>
          </p:cNvCxnSpPr>
          <p:nvPr/>
        </p:nvCxnSpPr>
        <p:spPr>
          <a:xfrm flipV="1">
            <a:off x="2668708" y="4287553"/>
            <a:ext cx="1134396" cy="51231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752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573016"/>
            <a:ext cx="7956376" cy="22748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/>
              <a:t>Paul DIXON</a:t>
            </a:r>
          </a:p>
          <a:p>
            <a:pPr marL="0" indent="0" algn="ctr">
              <a:buNone/>
            </a:pPr>
            <a:r>
              <a:rPr lang="en-US" sz="2400" b="1" dirty="0"/>
              <a:t>BIML Assistant Director</a:t>
            </a:r>
          </a:p>
          <a:p>
            <a:pPr marL="0" indent="0" algn="ctr">
              <a:buNone/>
            </a:pPr>
            <a:br>
              <a:rPr lang="en-US" sz="2400" b="1" dirty="0"/>
            </a:br>
            <a:r>
              <a:rPr lang="en-US" sz="2400" b="1" dirty="0">
                <a:hlinkClick r:id="rId2"/>
              </a:rPr>
              <a:t>paul.dixon@oiml.org</a:t>
            </a:r>
            <a:endParaRPr lang="en-US" sz="2400" b="1" dirty="0"/>
          </a:p>
          <a:p>
            <a:pPr marL="0" indent="0" algn="ctr">
              <a:buNone/>
            </a:pPr>
            <a:r>
              <a:rPr lang="en-US" sz="2400" b="1" dirty="0">
                <a:hlinkClick r:id="rId3"/>
              </a:rPr>
              <a:t>www.oiml.org</a:t>
            </a:r>
            <a:endParaRPr lang="en-US" sz="2400" dirty="0"/>
          </a:p>
        </p:txBody>
      </p:sp>
      <p:pic>
        <p:nvPicPr>
          <p:cNvPr id="5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484784"/>
            <a:ext cx="2088232" cy="20882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92280" y="6560259"/>
            <a:ext cx="648072" cy="196131"/>
          </a:xfrm>
        </p:spPr>
        <p:txBody>
          <a:bodyPr/>
          <a:lstStyle/>
          <a:p>
            <a:fld id="{112F3AA7-8D1D-4094-95D7-0F0AD16921C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3808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Test Laboratories Forum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2</a:t>
            </a:fld>
            <a:endParaRPr lang="fr-FR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83" y="1783179"/>
            <a:ext cx="7272808" cy="467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5"/>
          <p:cNvSpPr/>
          <p:nvPr/>
        </p:nvSpPr>
        <p:spPr>
          <a:xfrm>
            <a:off x="4355976" y="3116471"/>
            <a:ext cx="3314055" cy="72008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5"/>
          <p:cNvSpPr/>
          <p:nvPr/>
        </p:nvSpPr>
        <p:spPr>
          <a:xfrm>
            <a:off x="469231" y="2384794"/>
            <a:ext cx="7200800" cy="66663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5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Definition TFL (OIML B18)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Laboratory Forum </a:t>
            </a:r>
            <a:r>
              <a:rPr lang="en-US" b="1" dirty="0">
                <a:solidFill>
                  <a:srgbClr val="0070C0"/>
                </a:solidFill>
              </a:rPr>
              <a:t>is an advisory group</a:t>
            </a:r>
            <a:r>
              <a:rPr lang="en-US" dirty="0"/>
              <a:t> that provides a platform on practical issues pertaining to testing</a:t>
            </a:r>
            <a:br>
              <a:rPr lang="en-US" dirty="0"/>
            </a:br>
            <a:endParaRPr lang="en-US" dirty="0"/>
          </a:p>
          <a:p>
            <a:r>
              <a:rPr lang="en-US" b="1" dirty="0">
                <a:solidFill>
                  <a:srgbClr val="0070C0"/>
                </a:solidFill>
              </a:rPr>
              <a:t>Every Test Laboratory </a:t>
            </a:r>
            <a:r>
              <a:rPr lang="en-US" dirty="0"/>
              <a:t>in the OIML-CS </a:t>
            </a:r>
            <a:r>
              <a:rPr lang="en-US" b="1" dirty="0">
                <a:solidFill>
                  <a:srgbClr val="0070C0"/>
                </a:solidFill>
              </a:rPr>
              <a:t>may be represented </a:t>
            </a:r>
            <a:r>
              <a:rPr lang="en-US" dirty="0"/>
              <a:t>in the TLF.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6241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Test Laboratories Forum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4</a:t>
            </a:fld>
            <a:endParaRPr lang="fr-FR"/>
          </a:p>
        </p:txBody>
      </p:sp>
      <p:sp>
        <p:nvSpPr>
          <p:cNvPr id="8" name="Content Placeholder 6"/>
          <p:cNvSpPr>
            <a:spLocks noGrp="1"/>
          </p:cNvSpPr>
          <p:nvPr>
            <p:ph idx="1"/>
          </p:nvPr>
        </p:nvSpPr>
        <p:spPr>
          <a:xfrm>
            <a:off x="457200" y="1700807"/>
            <a:ext cx="7067128" cy="4536505"/>
          </a:xfrm>
        </p:spPr>
        <p:txBody>
          <a:bodyPr>
            <a:noAutofit/>
          </a:bodyPr>
          <a:lstStyle/>
          <a:p>
            <a:pPr marL="269875" indent="-269875">
              <a:spcBef>
                <a:spcPts val="0"/>
              </a:spcBef>
            </a:pPr>
            <a:r>
              <a:rPr lang="en-US" sz="2800" dirty="0">
                <a:cs typeface="Arial" panose="020B0604020202020204" pitchFamily="34" charset="0"/>
              </a:rPr>
              <a:t>‘Virtual’ platform</a:t>
            </a:r>
          </a:p>
          <a:p>
            <a:pPr marL="269875" indent="-269875">
              <a:spcBef>
                <a:spcPts val="0"/>
              </a:spcBef>
            </a:pPr>
            <a:r>
              <a:rPr lang="en-US" sz="2800" dirty="0">
                <a:cs typeface="Arial" panose="020B0604020202020204" pitchFamily="34" charset="0"/>
              </a:rPr>
              <a:t>Aim: Promote </a:t>
            </a:r>
            <a:r>
              <a:rPr 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exchange of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  experience </a:t>
            </a:r>
            <a:r>
              <a:rPr lang="en-US" sz="2800" dirty="0">
                <a:cs typeface="Arial" panose="020B0604020202020204" pitchFamily="34" charset="0"/>
              </a:rPr>
              <a:t>of the people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cs typeface="Arial" panose="020B0604020202020204" pitchFamily="34" charset="0"/>
              </a:rPr>
              <a:t>   who execute the testing of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cs typeface="Arial" panose="020B0604020202020204" pitchFamily="34" charset="0"/>
              </a:rPr>
              <a:t>   the measuring instruments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cs typeface="Arial" panose="020B0604020202020204" pitchFamily="34" charset="0"/>
              </a:rPr>
              <a:t>   in the test laboratories of the participating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>
                <a:cs typeface="Arial" panose="020B0604020202020204" pitchFamily="34" charset="0"/>
              </a:rPr>
              <a:t>   OIML Issuing Authorities</a:t>
            </a:r>
          </a:p>
          <a:p>
            <a:pPr marL="266700" indent="-266700">
              <a:spcBef>
                <a:spcPts val="0"/>
              </a:spcBef>
            </a:pPr>
            <a:r>
              <a:rPr lang="en-US" sz="2800" dirty="0">
                <a:cs typeface="Arial" panose="020B0604020202020204" pitchFamily="34" charset="0"/>
              </a:rPr>
              <a:t>Objective: </a:t>
            </a:r>
            <a:r>
              <a:rPr 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Harmonization</a:t>
            </a:r>
            <a:r>
              <a:rPr lang="en-US" sz="2800" dirty="0">
                <a:cs typeface="Arial" panose="020B0604020202020204" pitchFamily="34" charset="0"/>
              </a:rPr>
              <a:t> of the application and continuous improvement and update of the corresponding OIML recommendations</a:t>
            </a:r>
          </a:p>
        </p:txBody>
      </p:sp>
      <p:pic>
        <p:nvPicPr>
          <p:cNvPr id="9" name="Picture 4" descr="http://www.worldbusinessweb.net/mod/isol_content/graphics/pic_web_conferencin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916832"/>
            <a:ext cx="2712301" cy="203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7154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24745"/>
            <a:ext cx="7416824" cy="504056"/>
          </a:xfrm>
        </p:spPr>
        <p:txBody>
          <a:bodyPr>
            <a:normAutofit fontScale="90000"/>
          </a:bodyPr>
          <a:lstStyle/>
          <a:p>
            <a:r>
              <a:rPr lang="en-US" dirty="0"/>
              <a:t>Composition and appointment of members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One representative of every TL</a:t>
            </a:r>
          </a:p>
          <a:p>
            <a:r>
              <a:rPr lang="en-GB" dirty="0"/>
              <a:t>A Chairperson nominated by TLF, appointed by the MC</a:t>
            </a:r>
          </a:p>
          <a:p>
            <a:r>
              <a:rPr lang="en-GB" dirty="0"/>
              <a:t>The Executive Secretary of the OIML-CS</a:t>
            </a:r>
          </a:p>
          <a:p>
            <a:r>
              <a:rPr lang="en-GB" dirty="0"/>
              <a:t>A list will be published on the OIML-CS website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6974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Duties, roles and responsibilities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>
                <a:solidFill>
                  <a:srgbClr val="0070C0"/>
                </a:solidFill>
              </a:rPr>
              <a:t>Information exchange</a:t>
            </a:r>
            <a:r>
              <a:rPr lang="en-GB" dirty="0"/>
              <a:t>:  platform for practical and technical questions</a:t>
            </a:r>
          </a:p>
          <a:p>
            <a:r>
              <a:rPr lang="en-GB" b="1" dirty="0">
                <a:solidFill>
                  <a:srgbClr val="0070C0"/>
                </a:solidFill>
              </a:rPr>
              <a:t>Harmonisation</a:t>
            </a:r>
            <a:r>
              <a:rPr lang="en-GB" dirty="0"/>
              <a:t>:  detail the way to carry out tests</a:t>
            </a:r>
          </a:p>
          <a:p>
            <a:r>
              <a:rPr lang="en-GB" b="1" dirty="0">
                <a:solidFill>
                  <a:srgbClr val="0070C0"/>
                </a:solidFill>
              </a:rPr>
              <a:t>Draw up “best practice”</a:t>
            </a:r>
          </a:p>
          <a:p>
            <a:r>
              <a:rPr lang="en-GB" dirty="0"/>
              <a:t>Development of </a:t>
            </a:r>
            <a:r>
              <a:rPr lang="en-GB" b="1" dirty="0">
                <a:solidFill>
                  <a:srgbClr val="0070C0"/>
                </a:solidFill>
              </a:rPr>
              <a:t>inter-laboratory comparison </a:t>
            </a:r>
            <a:r>
              <a:rPr lang="en-GB" dirty="0"/>
              <a:t>programs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247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Principles of operation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7"/>
            <a:ext cx="7704856" cy="4523711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Primarily </a:t>
            </a:r>
            <a:r>
              <a:rPr lang="en-GB" b="1" dirty="0">
                <a:solidFill>
                  <a:srgbClr val="0070C0"/>
                </a:solidFill>
              </a:rPr>
              <a:t>by correspondence </a:t>
            </a:r>
            <a:r>
              <a:rPr lang="en-GB" dirty="0"/>
              <a:t>(TLF Workspace on the OIML-CS website)</a:t>
            </a:r>
          </a:p>
          <a:p>
            <a:r>
              <a:rPr lang="en-GB" b="1" dirty="0">
                <a:solidFill>
                  <a:srgbClr val="0070C0"/>
                </a:solidFill>
              </a:rPr>
              <a:t>Executive Secretary keeps all members informed</a:t>
            </a:r>
            <a:r>
              <a:rPr lang="en-GB" dirty="0"/>
              <a:t>, as far as possible electronically</a:t>
            </a:r>
          </a:p>
          <a:p>
            <a:r>
              <a:rPr lang="en-GB" b="1" dirty="0">
                <a:solidFill>
                  <a:srgbClr val="0070C0"/>
                </a:solidFill>
              </a:rPr>
              <a:t>Meetings may be decided</a:t>
            </a:r>
            <a:r>
              <a:rPr lang="en-GB" dirty="0"/>
              <a:t> by the TLF Chairperson</a:t>
            </a:r>
          </a:p>
          <a:p>
            <a:r>
              <a:rPr lang="en-GB" b="1" dirty="0">
                <a:solidFill>
                  <a:srgbClr val="0070C0"/>
                </a:solidFill>
              </a:rPr>
              <a:t>Recommendations by TLF</a:t>
            </a:r>
            <a:r>
              <a:rPr lang="en-GB" dirty="0"/>
              <a:t> should be arrived by consensus</a:t>
            </a:r>
          </a:p>
          <a:p>
            <a:r>
              <a:rPr lang="en-GB" b="1" dirty="0">
                <a:solidFill>
                  <a:srgbClr val="0070C0"/>
                </a:solidFill>
              </a:rPr>
              <a:t>Proposals for revisions of Recommendations </a:t>
            </a:r>
            <a:r>
              <a:rPr lang="en-GB" dirty="0"/>
              <a:t>may be submitted to the relevant OIML TC/SC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4875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Technology vs Regulations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8</a:t>
            </a:fld>
            <a:endParaRPr lang="fr-FR"/>
          </a:p>
        </p:txBody>
      </p:sp>
      <p:grpSp>
        <p:nvGrpSpPr>
          <p:cNvPr id="27" name="Group 26"/>
          <p:cNvGrpSpPr/>
          <p:nvPr/>
        </p:nvGrpSpPr>
        <p:grpSpPr>
          <a:xfrm>
            <a:off x="611560" y="1916832"/>
            <a:ext cx="6912768" cy="4329772"/>
            <a:chOff x="611560" y="1916832"/>
            <a:chExt cx="6912768" cy="4329772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755576" y="1916832"/>
              <a:ext cx="0" cy="4176464"/>
            </a:xfrm>
            <a:prstGeom prst="line">
              <a:avLst/>
            </a:prstGeom>
            <a:ln>
              <a:headEnd type="triangl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 flipV="1">
              <a:off x="611560" y="5805264"/>
              <a:ext cx="6912768" cy="72008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372200" y="5877272"/>
              <a:ext cx="6495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Time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2204864"/>
              <a:ext cx="1451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Development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115616" y="1628800"/>
            <a:ext cx="6032311" cy="3466532"/>
            <a:chOff x="1115616" y="1556792"/>
            <a:chExt cx="6032311" cy="3466532"/>
          </a:xfrm>
        </p:grpSpPr>
        <p:sp>
          <p:nvSpPr>
            <p:cNvPr id="14" name="Freeform 13"/>
            <p:cNvSpPr/>
            <p:nvPr/>
          </p:nvSpPr>
          <p:spPr>
            <a:xfrm>
              <a:off x="1115616" y="1556792"/>
              <a:ext cx="6032311" cy="3466532"/>
            </a:xfrm>
            <a:custGeom>
              <a:avLst/>
              <a:gdLst>
                <a:gd name="connsiteX0" fmla="*/ 0 w 6032311"/>
                <a:gd name="connsiteY0" fmla="*/ 3466532 h 3466532"/>
                <a:gd name="connsiteX1" fmla="*/ 3248167 w 6032311"/>
                <a:gd name="connsiteY1" fmla="*/ 2838735 h 3466532"/>
                <a:gd name="connsiteX2" fmla="*/ 6032311 w 6032311"/>
                <a:gd name="connsiteY2" fmla="*/ 0 h 3466532"/>
                <a:gd name="connsiteX3" fmla="*/ 6032311 w 6032311"/>
                <a:gd name="connsiteY3" fmla="*/ 0 h 3466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32311" h="3466532">
                  <a:moveTo>
                    <a:pt x="0" y="3466532"/>
                  </a:moveTo>
                  <a:cubicBezTo>
                    <a:pt x="1121391" y="3441511"/>
                    <a:pt x="2242782" y="3416490"/>
                    <a:pt x="3248167" y="2838735"/>
                  </a:cubicBezTo>
                  <a:cubicBezTo>
                    <a:pt x="4253552" y="2260980"/>
                    <a:pt x="6032311" y="0"/>
                    <a:pt x="6032311" y="0"/>
                  </a:cubicBezTo>
                  <a:lnTo>
                    <a:pt x="6032311" y="0"/>
                  </a:lnTo>
                </a:path>
              </a:pathLst>
            </a:custGeom>
            <a:ln w="381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851920" y="3068960"/>
              <a:ext cx="16215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0070C0"/>
                  </a:solidFill>
                </a:rPr>
                <a:t>Technology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 rot="21408261">
            <a:off x="1362407" y="4033518"/>
            <a:ext cx="6223379" cy="1277414"/>
            <a:chOff x="1132764" y="4722125"/>
            <a:chExt cx="6223379" cy="1277414"/>
          </a:xfrm>
        </p:grpSpPr>
        <p:sp>
          <p:nvSpPr>
            <p:cNvPr id="15" name="Freeform 14"/>
            <p:cNvSpPr/>
            <p:nvPr/>
          </p:nvSpPr>
          <p:spPr>
            <a:xfrm>
              <a:off x="1132764" y="4722125"/>
              <a:ext cx="6223379" cy="991738"/>
            </a:xfrm>
            <a:custGeom>
              <a:avLst/>
              <a:gdLst>
                <a:gd name="connsiteX0" fmla="*/ 0 w 6223379"/>
                <a:gd name="connsiteY0" fmla="*/ 955344 h 991738"/>
                <a:gd name="connsiteX1" fmla="*/ 3794078 w 6223379"/>
                <a:gd name="connsiteY1" fmla="*/ 832514 h 991738"/>
                <a:gd name="connsiteX2" fmla="*/ 6223379 w 6223379"/>
                <a:gd name="connsiteY2" fmla="*/ 0 h 99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23379" h="991738">
                  <a:moveTo>
                    <a:pt x="0" y="955344"/>
                  </a:moveTo>
                  <a:cubicBezTo>
                    <a:pt x="1378424" y="973541"/>
                    <a:pt x="2756848" y="991738"/>
                    <a:pt x="3794078" y="832514"/>
                  </a:cubicBezTo>
                  <a:cubicBezTo>
                    <a:pt x="4831308" y="673290"/>
                    <a:pt x="5527343" y="336645"/>
                    <a:pt x="6223379" y="0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TextBox 18"/>
            <p:cNvSpPr txBox="1"/>
            <p:nvPr/>
          </p:nvSpPr>
          <p:spPr>
            <a:xfrm rot="191739">
              <a:off x="5619209" y="5537874"/>
              <a:ext cx="16809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solidFill>
                    <a:srgbClr val="FF0000"/>
                  </a:solidFill>
                </a:rPr>
                <a:t>Regulations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203848" y="2132856"/>
            <a:ext cx="4032448" cy="2160240"/>
            <a:chOff x="3491880" y="1988840"/>
            <a:chExt cx="4032448" cy="2160240"/>
          </a:xfrm>
        </p:grpSpPr>
        <p:sp>
          <p:nvSpPr>
            <p:cNvPr id="22" name="Up-Down Arrow 21"/>
            <p:cNvSpPr/>
            <p:nvPr/>
          </p:nvSpPr>
          <p:spPr>
            <a:xfrm>
              <a:off x="6444208" y="1988840"/>
              <a:ext cx="1080120" cy="2160240"/>
            </a:xfrm>
            <a:prstGeom prst="upDownArrow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491880" y="1988840"/>
              <a:ext cx="16441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b="1" dirty="0"/>
                <a:t>DEVELOPMENT</a:t>
              </a:r>
              <a:br>
                <a:rPr lang="nl-NL" b="1" dirty="0"/>
              </a:br>
              <a:r>
                <a:rPr lang="nl-NL" b="1" dirty="0"/>
                <a:t>GAP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4644008" y="2420888"/>
              <a:ext cx="2088232" cy="86409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258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Technology vs Regulations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F3AA7-8D1D-4094-95D7-0F0AD16921C5}" type="slidenum">
              <a:rPr lang="fr-FR" smtClean="0"/>
              <a:pPr/>
              <a:t>9</a:t>
            </a:fld>
            <a:endParaRPr lang="fr-FR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5576" y="1916832"/>
            <a:ext cx="0" cy="4176464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611560" y="5805264"/>
            <a:ext cx="6912768" cy="72008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372200" y="5877272"/>
            <a:ext cx="649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Time</a:t>
            </a:r>
          </a:p>
        </p:txBody>
      </p:sp>
      <p:sp>
        <p:nvSpPr>
          <p:cNvPr id="14" name="Freeform 13"/>
          <p:cNvSpPr/>
          <p:nvPr/>
        </p:nvSpPr>
        <p:spPr>
          <a:xfrm>
            <a:off x="1115616" y="1628800"/>
            <a:ext cx="6032311" cy="3466532"/>
          </a:xfrm>
          <a:custGeom>
            <a:avLst/>
            <a:gdLst>
              <a:gd name="connsiteX0" fmla="*/ 0 w 6032311"/>
              <a:gd name="connsiteY0" fmla="*/ 3466532 h 3466532"/>
              <a:gd name="connsiteX1" fmla="*/ 3248167 w 6032311"/>
              <a:gd name="connsiteY1" fmla="*/ 2838735 h 3466532"/>
              <a:gd name="connsiteX2" fmla="*/ 6032311 w 6032311"/>
              <a:gd name="connsiteY2" fmla="*/ 0 h 3466532"/>
              <a:gd name="connsiteX3" fmla="*/ 6032311 w 6032311"/>
              <a:gd name="connsiteY3" fmla="*/ 0 h 346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2311" h="3466532">
                <a:moveTo>
                  <a:pt x="0" y="3466532"/>
                </a:moveTo>
                <a:cubicBezTo>
                  <a:pt x="1121391" y="3441511"/>
                  <a:pt x="2242782" y="3416490"/>
                  <a:pt x="3248167" y="2838735"/>
                </a:cubicBezTo>
                <a:cubicBezTo>
                  <a:pt x="4253552" y="2260980"/>
                  <a:pt x="6032311" y="0"/>
                  <a:pt x="6032311" y="0"/>
                </a:cubicBezTo>
                <a:lnTo>
                  <a:pt x="6032311" y="0"/>
                </a:lnTo>
              </a:path>
            </a:pathLst>
          </a:cu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Freeform 14"/>
          <p:cNvSpPr/>
          <p:nvPr/>
        </p:nvSpPr>
        <p:spPr>
          <a:xfrm rot="21408261">
            <a:off x="1354444" y="4033740"/>
            <a:ext cx="6223379" cy="991738"/>
          </a:xfrm>
          <a:custGeom>
            <a:avLst/>
            <a:gdLst>
              <a:gd name="connsiteX0" fmla="*/ 0 w 6223379"/>
              <a:gd name="connsiteY0" fmla="*/ 955344 h 991738"/>
              <a:gd name="connsiteX1" fmla="*/ 3794078 w 6223379"/>
              <a:gd name="connsiteY1" fmla="*/ 832514 h 991738"/>
              <a:gd name="connsiteX2" fmla="*/ 6223379 w 6223379"/>
              <a:gd name="connsiteY2" fmla="*/ 0 h 991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23379" h="991738">
                <a:moveTo>
                  <a:pt x="0" y="955344"/>
                </a:moveTo>
                <a:cubicBezTo>
                  <a:pt x="1378424" y="973541"/>
                  <a:pt x="2756848" y="991738"/>
                  <a:pt x="3794078" y="832514"/>
                </a:cubicBezTo>
                <a:cubicBezTo>
                  <a:pt x="4831308" y="673290"/>
                  <a:pt x="5527343" y="336645"/>
                  <a:pt x="6223379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extBox 19"/>
          <p:cNvSpPr txBox="1"/>
          <p:nvPr/>
        </p:nvSpPr>
        <p:spPr>
          <a:xfrm>
            <a:off x="3203848" y="5301208"/>
            <a:ext cx="1507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FF0000"/>
                </a:solidFill>
              </a:rPr>
              <a:t>OIML 91:1990</a:t>
            </a:r>
          </a:p>
        </p:txBody>
      </p:sp>
      <p:cxnSp>
        <p:nvCxnSpPr>
          <p:cNvPr id="22" name="Straight Connector 21"/>
          <p:cNvCxnSpPr>
            <a:endCxn id="20" idx="1"/>
          </p:cNvCxnSpPr>
          <p:nvPr/>
        </p:nvCxnSpPr>
        <p:spPr>
          <a:xfrm>
            <a:off x="3131840" y="5085184"/>
            <a:ext cx="72008" cy="40069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3059832" y="5013176"/>
            <a:ext cx="144016" cy="14401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Oval 25"/>
          <p:cNvSpPr/>
          <p:nvPr/>
        </p:nvSpPr>
        <p:spPr>
          <a:xfrm>
            <a:off x="2483768" y="4941168"/>
            <a:ext cx="144016" cy="14401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Oval 26"/>
          <p:cNvSpPr/>
          <p:nvPr/>
        </p:nvSpPr>
        <p:spPr>
          <a:xfrm>
            <a:off x="6516216" y="2204864"/>
            <a:ext cx="144016" cy="14401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8" name="Oval 27"/>
          <p:cNvSpPr/>
          <p:nvPr/>
        </p:nvSpPr>
        <p:spPr>
          <a:xfrm>
            <a:off x="4211960" y="4437112"/>
            <a:ext cx="144016" cy="14401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Oval 28"/>
          <p:cNvSpPr/>
          <p:nvPr/>
        </p:nvSpPr>
        <p:spPr>
          <a:xfrm>
            <a:off x="4932040" y="3933056"/>
            <a:ext cx="144016" cy="14401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0" name="Oval 29"/>
          <p:cNvSpPr/>
          <p:nvPr/>
        </p:nvSpPr>
        <p:spPr>
          <a:xfrm>
            <a:off x="5868144" y="2996952"/>
            <a:ext cx="144016" cy="14401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1" name="TextBox 30"/>
          <p:cNvSpPr txBox="1"/>
          <p:nvPr/>
        </p:nvSpPr>
        <p:spPr>
          <a:xfrm>
            <a:off x="1763688" y="4437112"/>
            <a:ext cx="863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RADAR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843808" y="4149080"/>
            <a:ext cx="1197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3D-RADAR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995936" y="371703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LASER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499992" y="2780928"/>
            <a:ext cx="11072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SECTION</a:t>
            </a:r>
          </a:p>
          <a:p>
            <a:r>
              <a:rPr lang="nl-NL" b="1" dirty="0">
                <a:solidFill>
                  <a:srgbClr val="0070C0"/>
                </a:solidFill>
              </a:rPr>
              <a:t>CONTROL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004048" y="1844824"/>
            <a:ext cx="14959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0070C0"/>
                </a:solidFill>
              </a:rPr>
              <a:t>SELF DRIVING</a:t>
            </a:r>
            <a:br>
              <a:rPr lang="nl-NL" b="1" dirty="0">
                <a:solidFill>
                  <a:srgbClr val="0070C0"/>
                </a:solidFill>
              </a:rPr>
            </a:br>
            <a:r>
              <a:rPr lang="nl-NL" b="1" dirty="0">
                <a:solidFill>
                  <a:srgbClr val="0070C0"/>
                </a:solidFill>
              </a:rPr>
              <a:t>CARS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868144" y="3356992"/>
            <a:ext cx="20769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rgbClr val="FF0000"/>
                </a:solidFill>
              </a:rPr>
              <a:t>OIML TC WORKING</a:t>
            </a:r>
            <a:br>
              <a:rPr lang="nl-NL" b="1" dirty="0">
                <a:solidFill>
                  <a:srgbClr val="FF0000"/>
                </a:solidFill>
              </a:rPr>
            </a:br>
            <a:r>
              <a:rPr lang="nl-NL" b="1" dirty="0">
                <a:solidFill>
                  <a:srgbClr val="FF0000"/>
                </a:solidFill>
              </a:rPr>
              <a:t>GROUP (FORUM)</a:t>
            </a:r>
          </a:p>
        </p:txBody>
      </p:sp>
      <p:sp>
        <p:nvSpPr>
          <p:cNvPr id="39" name="Oval 38"/>
          <p:cNvSpPr/>
          <p:nvPr/>
        </p:nvSpPr>
        <p:spPr>
          <a:xfrm>
            <a:off x="5868144" y="3284984"/>
            <a:ext cx="144016" cy="14401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41" name="Picture 5" descr="P:\1_En cours\Sites\Shutterstock photos\web\rad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132856"/>
            <a:ext cx="1872208" cy="1450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2" grpId="0"/>
      <p:bldP spid="35" grpId="0"/>
      <p:bldP spid="36" grpId="0"/>
      <p:bldP spid="37" grpId="0"/>
      <p:bldP spid="38" grpId="0"/>
      <p:bldP spid="39" grpId="0" animBg="1"/>
    </p:bldLst>
  </p:timing>
</p:sld>
</file>

<file path=ppt/theme/theme1.xml><?xml version="1.0" encoding="utf-8"?>
<a:theme xmlns:a="http://schemas.openxmlformats.org/drawingml/2006/main" name="OIML PowerPoint Layout 201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OIML PowerPoint Layout 2015</Template>
  <TotalTime>0</TotalTime>
  <Words>277</Words>
  <Application>Microsoft Office PowerPoint</Application>
  <PresentationFormat>Bildschirmpräsentation (4:3)</PresentationFormat>
  <Paragraphs>70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4" baseType="lpstr">
      <vt:lpstr>Arial</vt:lpstr>
      <vt:lpstr>Calibri</vt:lpstr>
      <vt:lpstr>OIML PowerPoint Layout 2015</vt:lpstr>
      <vt:lpstr>Test Laboratories Forum</vt:lpstr>
      <vt:lpstr>Test Laboratories Forum</vt:lpstr>
      <vt:lpstr>Definition TFL (OIML B18)</vt:lpstr>
      <vt:lpstr>Test Laboratories Forum</vt:lpstr>
      <vt:lpstr>Composition and appointment of members</vt:lpstr>
      <vt:lpstr>Duties, roles and responsibilities</vt:lpstr>
      <vt:lpstr>Principles of operation</vt:lpstr>
      <vt:lpstr>Technology vs Regulations</vt:lpstr>
      <vt:lpstr>Technology vs Regulations</vt:lpstr>
      <vt:lpstr>SMART METERS (OIML R46)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OIML Update</dc:title>
  <dc:creator>Willem</dc:creator>
  <cp:lastModifiedBy>Peter Ulbig</cp:lastModifiedBy>
  <cp:revision>85</cp:revision>
  <cp:lastPrinted>2016-10-26T13:21:18Z</cp:lastPrinted>
  <dcterms:created xsi:type="dcterms:W3CDTF">2015-10-30T08:57:16Z</dcterms:created>
  <dcterms:modified xsi:type="dcterms:W3CDTF">2018-05-15T11:44:50Z</dcterms:modified>
</cp:coreProperties>
</file>